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2" r:id="rId6"/>
    <p:sldId id="265" r:id="rId7"/>
    <p:sldId id="295" r:id="rId8"/>
    <p:sldId id="266" r:id="rId9"/>
    <p:sldId id="275" r:id="rId10"/>
    <p:sldId id="293" r:id="rId11"/>
    <p:sldId id="280" r:id="rId12"/>
    <p:sldId id="282" r:id="rId13"/>
    <p:sldId id="283" r:id="rId14"/>
    <p:sldId id="284" r:id="rId15"/>
    <p:sldId id="285" r:id="rId16"/>
    <p:sldId id="26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3DC"/>
    <a:srgbClr val="15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3B1A4A-9E5E-4A8E-A10D-D84AD0B7F76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326A69-FED1-47F6-BDF0-0A22FD996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6362B-2386-AAF1-A454-9C1986660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0A8A9-FA07-DF55-FAD7-37C7FE243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8E06F-7209-16BC-7B37-C9CB90014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92456-E8E2-4B77-5F7A-47CB10693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7DB6-29C8-83ED-E06E-D3127EE2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850C7-6B5F-3650-0CF8-F122E6CE2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B5D67-EDE7-2542-9009-D1B2956E6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87D0F-955C-9F3A-46CC-5362EF659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B5469-0E6C-A6F5-7D35-FF296B2D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397B3-D714-A7D5-FB36-A9C2AB9DD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6D525-A98A-B5F3-6CEC-FDE4BF3AC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EE3F-7666-8D4E-2938-26C80D6CF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9155-CA0A-6EC3-DDDA-09BCD99B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BBE20-2F41-C512-7DFF-4E83199A7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EB851-2AAE-1AE8-1585-6D8CE1358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B808-BE96-4998-2394-E3FBD23DC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3ED0-47B0-D6AF-5A7F-EE692EB7E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2D0B5-090E-5E2B-E634-56067B2A2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67D75-D38C-A0E8-40DF-73A21A58B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B0D57-3E6F-F1AC-6111-704E9478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8AA3A-BA59-6FA5-9942-C89795B3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F6347-F212-9FB9-4E4B-DD5E462E7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5CEE8-371C-F759-59A9-B3727A9FF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B8FA-3FF3-F2D9-C0BC-7B0781935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6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D64B-2008-C4C5-C7AC-F087A27D7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A43D7-846E-4E50-2A22-F141A7734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7A38A-2B72-67E4-94E1-59FC2DC3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2B51-6A7B-D12D-BF8C-A35B78629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9FA14-F818-3AD4-31AC-34BBF4A9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2D56B-8D18-7A46-0D71-FEF3AA54C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06192-9753-0F46-3249-B5F36CD8E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93A3C-11E8-C12E-605D-B2FE8A09E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4265-994E-AD07-BF1C-AE8C40BB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19CB5-5D55-5AD4-A878-A3CAD81F1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E6914-3D53-3765-1955-46233D6B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6BE4D-77FD-57C6-7FFB-63E1DD5D1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B7466-BAC1-EBDA-0F27-593DC7F0A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28721-DDB8-4AD2-454B-FF7379D9B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9FDD4-155F-BE55-0E51-CAE0ABC09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12A2-92DC-5F28-8FB3-E0E79ACC1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AE3D-313E-AEE6-71A2-0BA48A4E0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603A1-8B5A-79B8-4218-3C4104FB4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EAB22-E25D-FAAE-C8A1-4BD94F87F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A215B-E1EB-F356-E71D-94A26268C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6A69-FED1-47F6-BDF0-0A22FD9964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0B22-567E-4A41-B62A-B3FA70FE76A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4BDF-2914-4B54-9CC9-716CF06B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94ADBB-8DF6-FD8C-41C8-68045D644133}"/>
              </a:ext>
            </a:extLst>
          </p:cNvPr>
          <p:cNvCxnSpPr>
            <a:cxnSpLocks/>
          </p:cNvCxnSpPr>
          <p:nvPr/>
        </p:nvCxnSpPr>
        <p:spPr>
          <a:xfrm>
            <a:off x="7209334" y="5451992"/>
            <a:ext cx="0" cy="1198274"/>
          </a:xfrm>
          <a:prstGeom prst="line">
            <a:avLst/>
          </a:prstGeom>
          <a:ln>
            <a:solidFill>
              <a:srgbClr val="949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81284C-0678-2258-54DD-C93A56B8B1BE}"/>
              </a:ext>
            </a:extLst>
          </p:cNvPr>
          <p:cNvGrpSpPr/>
          <p:nvPr/>
        </p:nvGrpSpPr>
        <p:grpSpPr>
          <a:xfrm>
            <a:off x="481107" y="5554618"/>
            <a:ext cx="6011568" cy="993023"/>
            <a:chOff x="3061822" y="5331355"/>
            <a:chExt cx="6011568" cy="993023"/>
          </a:xfrm>
        </p:grpSpPr>
        <p:pic>
          <p:nvPicPr>
            <p:cNvPr id="26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53D7E0-66B2-401C-31E0-6FAC27B95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0472" y="5331355"/>
              <a:ext cx="5214269" cy="5254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62FB71-EAA3-F73D-93FC-4B62CE16B701}"/>
                </a:ext>
              </a:extLst>
            </p:cNvPr>
            <p:cNvSpPr txBox="1"/>
            <p:nvPr/>
          </p:nvSpPr>
          <p:spPr>
            <a:xfrm>
              <a:off x="3061822" y="6016601"/>
              <a:ext cx="60115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>
                  <a:solidFill>
                    <a:schemeClr val="tx1">
                      <a:lumMod val="60000"/>
                      <a:lumOff val="40000"/>
                    </a:schemeClr>
                  </a:solidFill>
                  <a:latin typeface="Helvetica" panose="020B0604020202030204" pitchFamily="34" charset="0"/>
                </a:rPr>
                <a:t>Mobile Device Processing Automation &amp; Business Intelligence Solutions</a:t>
              </a:r>
              <a:endParaRPr lang="en-US" sz="1400" i="1">
                <a:solidFill>
                  <a:schemeClr val="tx1">
                    <a:lumMod val="60000"/>
                    <a:lumOff val="40000"/>
                  </a:schemeClr>
                </a:solidFill>
                <a:latin typeface="Helvetica" panose="020B060402020203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8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2BD7D-E0FA-9F83-F093-EF6A3E17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3000-6C8E-0656-BA5D-0C3F25C7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692" y="0"/>
            <a:ext cx="5083308" cy="685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44145-B41A-DFF8-B873-02D26071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10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82D58-C64A-D777-F60C-D605E1C35D7F}"/>
              </a:ext>
            </a:extLst>
          </p:cNvPr>
          <p:cNvSpPr txBox="1">
            <a:spLocks/>
          </p:cNvSpPr>
          <p:nvPr/>
        </p:nvSpPr>
        <p:spPr>
          <a:xfrm>
            <a:off x="411178" y="1185598"/>
            <a:ext cx="7544184" cy="539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Robotic Scanning &amp; Grading of Device Surface Condition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452D5A-033A-D81A-ED37-41FC2AB3F8C2}"/>
              </a:ext>
            </a:extLst>
          </p:cNvPr>
          <p:cNvCxnSpPr>
            <a:cxnSpLocks/>
          </p:cNvCxnSpPr>
          <p:nvPr/>
        </p:nvCxnSpPr>
        <p:spPr>
          <a:xfrm>
            <a:off x="0" y="1146609"/>
            <a:ext cx="8950362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A6F3E27E-27E3-772B-E20C-966E4FFF9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78" y="294193"/>
            <a:ext cx="7349812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SMART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Grade</a:t>
            </a:r>
            <a:r>
              <a:rPr lang="en-US" sz="44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4400" b="1" baseline="30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2D310-3C38-A0D8-90D3-CE40180FA96A}"/>
              </a:ext>
            </a:extLst>
          </p:cNvPr>
          <p:cNvSpPr txBox="1"/>
          <p:nvPr/>
        </p:nvSpPr>
        <p:spPr>
          <a:xfrm>
            <a:off x="411178" y="2016821"/>
            <a:ext cx="5442857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Solution Type: </a:t>
            </a: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Hardware &amp; Software</a:t>
            </a:r>
          </a:p>
          <a:p>
            <a:endParaRPr lang="en-US" sz="2000">
              <a:latin typeface="Helvetica" panose="020B0604020202030204" pitchFamily="34" charset="0"/>
              <a:ea typeface="+mn-lt"/>
              <a:cs typeface="+mn-lt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Features:</a:t>
            </a: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Auto device detection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Screen Visual Test</a:t>
            </a: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Full Surface Inspection &amp; Grading (6 sides)</a:t>
            </a: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Customizable Grading Criteria</a:t>
            </a:r>
            <a:endParaRPr lang="en-US" sz="1600">
              <a:latin typeface="Helvetica" panose="020B0604020202030204" pitchFamily="34" charset="0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cs typeface="Calibri" panose="020F0502020204030204"/>
              </a:rPr>
              <a:t>Results Available in CMC Analytics</a:t>
            </a:r>
          </a:p>
          <a:p>
            <a:endParaRPr lang="en-US" sz="2000">
              <a:latin typeface="Helvetica" panose="020B0604020202030204" pitchFamily="34" charset="0"/>
              <a:ea typeface="+mn-lt"/>
              <a:cs typeface="+mn-lt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Benefits/Advantages:</a:t>
            </a: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~60-120 Mobile Devices Scanned per Hour per Robot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Rapid Processing - Under 1 min per Device.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ea typeface="+mn-lt"/>
                <a:cs typeface="+mn-lt"/>
              </a:rPr>
              <a:t>1 SMART Grade works with up to 6 SMART Test Robots</a:t>
            </a:r>
          </a:p>
          <a:p>
            <a:pPr marL="171450" indent="-171450">
              <a:buFont typeface="Arial"/>
              <a:buChar char="•"/>
            </a:pPr>
            <a:r>
              <a:rPr lang="en-US" sz="1600">
                <a:latin typeface="Helvetica" panose="020B0604020202030204" pitchFamily="34" charset="0"/>
                <a:cs typeface="Calibri" panose="020F0502020204030204"/>
              </a:rPr>
              <a:t>Storage of Scan/Grading Results: Local or Cloud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FF4721-CDB1-7779-3815-5F352FC66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55" y="1893793"/>
            <a:ext cx="2746207" cy="2059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9004A7-24E1-664F-879B-C2E593858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13" y="4108453"/>
            <a:ext cx="2373217" cy="2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BD9FD-D2B0-8402-723A-8581723E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F53C22-21E1-67C9-56A9-E7868DAE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11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F73D816-421E-88FF-CFCB-68948BEB2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82" y="320973"/>
            <a:ext cx="4595854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SMART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  <a:r>
              <a:rPr lang="en-US" sz="44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4400" b="1" baseline="30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73EFB-AE3C-6271-4D16-78663BB57DA9}"/>
              </a:ext>
            </a:extLst>
          </p:cNvPr>
          <p:cNvSpPr txBox="1"/>
          <p:nvPr/>
        </p:nvSpPr>
        <p:spPr>
          <a:xfrm>
            <a:off x="470995" y="1865022"/>
            <a:ext cx="5383039" cy="4278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</a:rPr>
              <a:t>Solution Type: </a:t>
            </a:r>
            <a:r>
              <a:rPr lang="en-US" sz="2000">
                <a:latin typeface="Helvetica" panose="020B0604020202030204" pitchFamily="34" charset="0"/>
              </a:rPr>
              <a:t>Hardware &amp; Software</a:t>
            </a:r>
            <a:endParaRPr lang="en-US" sz="2000">
              <a:latin typeface="Helvetica" panose="020B0604020202030204" pitchFamily="34" charset="0"/>
              <a:cs typeface="Calibri"/>
            </a:endParaRPr>
          </a:p>
          <a:p>
            <a:endParaRPr lang="en-US" sz="1000">
              <a:latin typeface="Helvetica" panose="020B0604020202030204" pitchFamily="34" charset="0"/>
              <a:cs typeface="Calibri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</a:rPr>
              <a:t>Features:</a:t>
            </a:r>
            <a:endParaRPr lang="en-US" sz="2000" b="1">
              <a:solidFill>
                <a:srgbClr val="15A6DF"/>
              </a:solidFill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Device Agnostic (No pre-sorting)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No Loading Tray(s) or Jigs Needed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Data Clear (2</a:t>
            </a:r>
            <a:r>
              <a:rPr lang="en-US" sz="1600" baseline="30000">
                <a:latin typeface="Helvetica" panose="020B0604020202030204" pitchFamily="34" charset="0"/>
              </a:rPr>
              <a:t>nd</a:t>
            </a:r>
            <a:r>
              <a:rPr lang="en-US" sz="1600">
                <a:latin typeface="Helvetica" panose="020B0604020202030204" pitchFamily="34" charset="0"/>
              </a:rPr>
              <a:t>)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Customizable &amp; Flexible Test Sequencing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Results Available in SMART Report 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  <a:cs typeface="Calibri"/>
              </a:rPr>
              <a:t>Devices can be Hand-fed or use Robotic Arm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solidFill>
                <a:srgbClr val="15A6DF"/>
              </a:solidFill>
              <a:latin typeface="Helvetica" panose="020B0604020202030204" pitchFamily="34" charset="0"/>
              <a:cs typeface="Calibri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</a:rPr>
              <a:t>Performance:</a:t>
            </a:r>
            <a:endParaRPr lang="en-US" sz="2000">
              <a:solidFill>
                <a:srgbClr val="15A6DF"/>
              </a:solidFill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18-20 Units/</a:t>
            </a:r>
            <a:r>
              <a:rPr lang="en-US" sz="1600" err="1">
                <a:latin typeface="Helvetica" panose="020B0604020202030204" pitchFamily="34" charset="0"/>
              </a:rPr>
              <a:t>hr</a:t>
            </a:r>
            <a:r>
              <a:rPr lang="en-US" sz="1600">
                <a:latin typeface="Helvetica" panose="020B0604020202030204" pitchFamily="34" charset="0"/>
              </a:rPr>
              <a:t> per Robot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Scalable 6-8 Robots per Line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1 Operator per 6 SMART Test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1 Robotic Arm per 8 SMART Test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Run Time 180 Seconds (Full Test)</a:t>
            </a:r>
            <a:endParaRPr lang="en-US" sz="1600">
              <a:latin typeface="Helvetica" panose="020B060402020203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anose="020B0604020202030204" pitchFamily="34" charset="0"/>
              </a:rPr>
              <a:t>Run Time 60 Seconds (</a:t>
            </a:r>
            <a:r>
              <a:rPr lang="en-US" sz="1600" err="1">
                <a:latin typeface="Helvetica" panose="020B0604020202030204" pitchFamily="34" charset="0"/>
              </a:rPr>
              <a:t>Soff</a:t>
            </a:r>
            <a:r>
              <a:rPr lang="en-US" sz="1600">
                <a:latin typeface="Helvetica" panose="020B0604020202030204" pitchFamily="34" charset="0"/>
              </a:rPr>
              <a:t>)</a:t>
            </a:r>
            <a:endParaRPr lang="en-US" sz="1600">
              <a:latin typeface="Helvetica" panose="020B0604020202030204" pitchFamily="34" charset="0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41E76-32D4-3F3C-67C2-5AE5E8634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679" y="-21515"/>
            <a:ext cx="5083308" cy="69113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83E4DF-0723-1856-B401-00869508114D}"/>
              </a:ext>
            </a:extLst>
          </p:cNvPr>
          <p:cNvCxnSpPr>
            <a:cxnSpLocks/>
          </p:cNvCxnSpPr>
          <p:nvPr/>
        </p:nvCxnSpPr>
        <p:spPr>
          <a:xfrm>
            <a:off x="0" y="1125086"/>
            <a:ext cx="8907332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3FD00533-4009-C6A0-2D1D-BCB07C03EC57}"/>
              </a:ext>
            </a:extLst>
          </p:cNvPr>
          <p:cNvSpPr txBox="1">
            <a:spLocks/>
          </p:cNvSpPr>
          <p:nvPr/>
        </p:nvSpPr>
        <p:spPr>
          <a:xfrm>
            <a:off x="470995" y="1215127"/>
            <a:ext cx="7134659" cy="54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Accurate Robotic Functional Testing of Mobile Devices.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06DA13-57FD-AA13-16FA-2B4AACB45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591" y="4404008"/>
            <a:ext cx="3163034" cy="17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1948B-265B-247F-1FC9-2E96CF82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5B60B6-CBBC-ACFD-B38F-D92B19E4D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24" y="0"/>
            <a:ext cx="5083308" cy="685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8CE0C4-AD74-E93E-2840-A3C7F1F3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12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A939BFA-DA12-ED8C-3501-151D83A13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266" y="331731"/>
            <a:ext cx="5112222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SMART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44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4400" b="1" baseline="30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DA604-CEFC-8C5F-22E0-56A780E3A02D}"/>
              </a:ext>
            </a:extLst>
          </p:cNvPr>
          <p:cNvSpPr txBox="1">
            <a:spLocks/>
          </p:cNvSpPr>
          <p:nvPr/>
        </p:nvSpPr>
        <p:spPr>
          <a:xfrm>
            <a:off x="414212" y="1196644"/>
            <a:ext cx="6201740" cy="1014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Customizable Intelligent Data Analytics to Drive Mobile Supply Chain Operations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CA889-9C4B-75CA-2084-5850E29D9D4C}"/>
              </a:ext>
            </a:extLst>
          </p:cNvPr>
          <p:cNvCxnSpPr>
            <a:cxnSpLocks/>
          </p:cNvCxnSpPr>
          <p:nvPr/>
        </p:nvCxnSpPr>
        <p:spPr>
          <a:xfrm>
            <a:off x="0" y="1114333"/>
            <a:ext cx="9004151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C85BA-AB28-A1FF-8C3D-868CAE95C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86" y="2814153"/>
            <a:ext cx="2763778" cy="197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3D604-5C55-9CD5-5BED-35FCAA142766}"/>
              </a:ext>
            </a:extLst>
          </p:cNvPr>
          <p:cNvSpPr txBox="1"/>
          <p:nvPr/>
        </p:nvSpPr>
        <p:spPr>
          <a:xfrm>
            <a:off x="438723" y="2211610"/>
            <a:ext cx="4407915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Solution Type: </a:t>
            </a:r>
            <a:r>
              <a:rPr lang="en-US">
                <a:latin typeface="Helvetica" panose="020B0604020202030204" pitchFamily="34" charset="0"/>
                <a:ea typeface="+mn-lt"/>
                <a:cs typeface="+mn-lt"/>
              </a:rPr>
              <a:t>Cloud-based Software</a:t>
            </a:r>
          </a:p>
          <a:p>
            <a:endParaRPr lang="en-US" sz="1000">
              <a:latin typeface="Helvetica" panose="020B0604020202030204" pitchFamily="34" charset="0"/>
              <a:ea typeface="+mn-lt"/>
              <a:cs typeface="+mn-lt"/>
            </a:endParaRPr>
          </a:p>
          <a:p>
            <a:r>
              <a:rPr lang="en-US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Features: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ea typeface="+mn-lt"/>
                <a:cs typeface="+mn-lt"/>
              </a:rPr>
              <a:t>Integrates</a:t>
            </a:r>
            <a:r>
              <a:rPr lang="en-US">
                <a:latin typeface="Helvetica" panose="020B0604020202030204" pitchFamily="34" charset="0"/>
                <a:cs typeface="Calibri" panose="020F0502020204030204"/>
              </a:rPr>
              <a:t> with SMART Processing Platform™ solutions on the line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ea typeface="+mn-lt"/>
                <a:cs typeface="+mn-lt"/>
              </a:rPr>
              <a:t>Enables Admin-level tracking and monitoring of operations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ea typeface="+mn-lt"/>
                <a:cs typeface="+mn-lt"/>
              </a:rPr>
              <a:t>Intelligent Routing</a:t>
            </a:r>
          </a:p>
          <a:p>
            <a:endParaRPr lang="en-US" sz="1000">
              <a:latin typeface="Helvetica" panose="020B0604020202030204" pitchFamily="34" charset="0"/>
              <a:ea typeface="+mn-lt"/>
              <a:cs typeface="+mn-lt"/>
            </a:endParaRPr>
          </a:p>
          <a:p>
            <a:r>
              <a:rPr lang="en-US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Benefits/Advantages: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ea typeface="+mn-lt"/>
                <a:cs typeface="+mn-lt"/>
              </a:rPr>
              <a:t>Drill</a:t>
            </a:r>
            <a:r>
              <a:rPr lang="en-US">
                <a:latin typeface="Helvetica" panose="020B0604020202030204" pitchFamily="34" charset="0"/>
                <a:cs typeface="Calibri" panose="020F0502020204030204"/>
              </a:rPr>
              <a:t> down to monitor individual workstations on-site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cs typeface="Calibri" panose="020F0502020204030204"/>
              </a:rPr>
              <a:t>Helps identify trends in line operations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cs typeface="Calibri" panose="020F0502020204030204"/>
              </a:rPr>
              <a:t>Real-time data analytics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latin typeface="Helvetica" panose="020B0604020202030204" pitchFamily="34" charset="0"/>
                <a:cs typeface="Calibri" panose="020F0502020204030204"/>
              </a:rPr>
              <a:t>Pricing and Process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582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95942" y="6429715"/>
            <a:ext cx="2373087" cy="370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b="1">
                <a:solidFill>
                  <a:schemeClr val="bg1"/>
                </a:solidFill>
              </a:rPr>
              <a:t>( Proprietary &amp; Confidential 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758542" y="6429715"/>
            <a:ext cx="500742" cy="365125"/>
          </a:xfrm>
        </p:spPr>
        <p:txBody>
          <a:bodyPr/>
          <a:lstStyle/>
          <a:p>
            <a:fld id="{E8394BDF-2914-4B54-9CC9-716CF06B06CD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5399" y="5305991"/>
            <a:ext cx="5482770" cy="1306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+mn-lt"/>
              </a:rPr>
              <a:t>FutureDial, Incorporated</a:t>
            </a:r>
          </a:p>
          <a:p>
            <a:r>
              <a:rPr lang="en-US" sz="2400">
                <a:latin typeface="+mn-lt"/>
              </a:rPr>
              <a:t>392 Potrero Ave., Sunnyvale, CA 94085</a:t>
            </a:r>
          </a:p>
          <a:p>
            <a:r>
              <a:rPr lang="en-US" sz="2400">
                <a:latin typeface="+mn-lt"/>
              </a:rPr>
              <a:t>www.futuredial.com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30CA3-0B34-5FE6-A891-6691FAB4D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1" y="5689386"/>
            <a:ext cx="548640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22D88-A575-ACCC-2DEF-AD966174C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F94FBA-6498-A2AE-CF8D-BB8231B9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2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3F5EE-25B3-7ABA-286B-563C7FFFAEB9}"/>
              </a:ext>
            </a:extLst>
          </p:cNvPr>
          <p:cNvSpPr txBox="1">
            <a:spLocks/>
          </p:cNvSpPr>
          <p:nvPr/>
        </p:nvSpPr>
        <p:spPr>
          <a:xfrm>
            <a:off x="982189" y="1961951"/>
            <a:ext cx="5511376" cy="389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FutureDial is the leader in software, robotics and data-driven business intelligence for the mobile device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supply chain.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We automate device processing, improve workflows and help you optimize your operations with data-driven business intelligence.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7D1B57-2867-9652-21A9-A864F0732D63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1150203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739697D-290A-0808-01CE-0C1819FED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12" y="464815"/>
            <a:ext cx="4720931" cy="464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17D30-B3AE-4E90-8955-48E3EA93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347" y="0"/>
            <a:ext cx="4652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1076C-A672-D029-CFC4-79B4DAD4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F7963-F0A7-C9AE-FF1A-3D606D61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3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E7D017F-93E3-3F1F-FBF9-F1D8D5B40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439311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Company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21919-5626-9022-FACC-B9BCAA3D5687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1150203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942147-D9C3-0A5A-C662-C643BF4925C3}"/>
              </a:ext>
            </a:extLst>
          </p:cNvPr>
          <p:cNvGrpSpPr/>
          <p:nvPr/>
        </p:nvGrpSpPr>
        <p:grpSpPr>
          <a:xfrm>
            <a:off x="1190353" y="1792773"/>
            <a:ext cx="6369426" cy="4093180"/>
            <a:chOff x="824590" y="1760499"/>
            <a:chExt cx="6369426" cy="4093180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id="{F3B55322-4F74-1B46-E94E-7E920C51D7E2}"/>
                </a:ext>
              </a:extLst>
            </p:cNvPr>
            <p:cNvSpPr txBox="1">
              <a:spLocks/>
            </p:cNvSpPr>
            <p:nvPr/>
          </p:nvSpPr>
          <p:spPr>
            <a:xfrm>
              <a:off x="1751159" y="1760499"/>
              <a:ext cx="5442857" cy="9289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/>
                <a:t>Founded in 1999, with Headquarters 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/>
                <a:t>in Sunnyvale, CA.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B09345-51C9-25CB-2240-3D7423307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90" y="1825047"/>
              <a:ext cx="778300" cy="778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56610C-2365-67E0-8997-A1A4030D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120" y="3971233"/>
              <a:ext cx="777240" cy="777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0DB98D-CE0A-E5E9-53BF-DE8A6335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120" y="5076439"/>
              <a:ext cx="777240" cy="777240"/>
            </a:xfrm>
            <a:prstGeom prst="rect">
              <a:avLst/>
            </a:prstGeom>
          </p:spPr>
        </p:pic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265A8288-0F57-73B9-DDF7-8AA8BB41B34B}"/>
                </a:ext>
              </a:extLst>
            </p:cNvPr>
            <p:cNvSpPr txBox="1">
              <a:spLocks/>
            </p:cNvSpPr>
            <p:nvPr/>
          </p:nvSpPr>
          <p:spPr>
            <a:xfrm>
              <a:off x="1751159" y="5198827"/>
              <a:ext cx="4077083" cy="5324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/>
                <a:t>100+ Employees Worldwide.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C1B0AE-B852-580D-4187-459D17204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120" y="2882261"/>
              <a:ext cx="777240" cy="777240"/>
            </a:xfrm>
            <a:prstGeom prst="rect">
              <a:avLst/>
            </a:prstGeom>
          </p:spPr>
        </p:pic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9164B275-E72D-764D-DDE7-BC70FB87928D}"/>
                </a:ext>
              </a:extLst>
            </p:cNvPr>
            <p:cNvSpPr txBox="1">
              <a:spLocks/>
            </p:cNvSpPr>
            <p:nvPr/>
          </p:nvSpPr>
          <p:spPr>
            <a:xfrm>
              <a:off x="1751159" y="2806428"/>
              <a:ext cx="5196758" cy="9289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/>
                <a:t>Global Presence in the U.S.A., the U.K. and Europe, and Asia.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F12941F6-848F-06D1-643E-57557DA9EDCA}"/>
                </a:ext>
              </a:extLst>
            </p:cNvPr>
            <p:cNvSpPr txBox="1">
              <a:spLocks/>
            </p:cNvSpPr>
            <p:nvPr/>
          </p:nvSpPr>
          <p:spPr>
            <a:xfrm>
              <a:off x="1751159" y="4093218"/>
              <a:ext cx="5196758" cy="5332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/>
                <a:t>310+ Million Mobile Devices Processed.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7060ED1-5549-FF40-12E0-8CFEBBF4CD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52" y="197988"/>
            <a:ext cx="3589065" cy="66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4D083-442D-4FF7-3AFB-675E63CC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569C21-8A30-9124-D856-48E25577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4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F2F2533-1F37-EC04-57E6-11B7DD648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439311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Unique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Value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3E69C0-1721-0FC8-442B-35838197F45D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1150203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39201E6-0528-E279-78FB-A991532F100D}"/>
              </a:ext>
            </a:extLst>
          </p:cNvPr>
          <p:cNvSpPr txBox="1">
            <a:spLocks/>
          </p:cNvSpPr>
          <p:nvPr/>
        </p:nvSpPr>
        <p:spPr>
          <a:xfrm>
            <a:off x="516452" y="1834254"/>
            <a:ext cx="6682837" cy="399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b="1">
                <a:solidFill>
                  <a:srgbClr val="15A6D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World class software expertise and experience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in the core functions of mobile device refurbishment.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en-US" sz="2200" b="1">
                <a:solidFill>
                  <a:srgbClr val="15A6D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Industry leadership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 developing, integrating, and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strategically deploying automation software and 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robotics for mobile device refurbishment processes.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200" b="1">
                <a:solidFill>
                  <a:srgbClr val="15A6D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Deploying information management solutions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  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drive increased efficiency, better decisions and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improved profits.</a:t>
            </a:r>
            <a:endParaRPr lang="en-US" sz="22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5FF22-9972-BA22-6A92-57242124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54" y="-11205"/>
            <a:ext cx="4540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B2DB8-6C4F-D6BF-DAB8-CA5B7B62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5776DD9-7346-54D7-9246-94A5F5ECD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06" y="-2239"/>
            <a:ext cx="7367081" cy="68700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22CEB7B-3FCC-F4DB-02AB-3CB181495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2675281"/>
            <a:ext cx="5393741" cy="5963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F85006-B273-1910-E37A-3D74F4B70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1911540"/>
            <a:ext cx="5393741" cy="5963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E457A4-AB5C-D45E-E664-B577DE4AC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3452096"/>
            <a:ext cx="5393741" cy="5963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E000B1-6879-D6EC-8746-5745D07E7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4193190"/>
            <a:ext cx="5393741" cy="5963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3230074-B9C6-AEF1-29CD-3A8918D71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4913494"/>
            <a:ext cx="5393741" cy="5963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F9C3BF6-C111-1CC2-321C-6102F38D3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8" y="5640378"/>
            <a:ext cx="5393741" cy="59632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BDDA15-C3FC-769C-BACF-827C70A8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588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5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F31C20-C78D-298E-E20A-3DC23EB8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439311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Why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FutureDial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A446E-9331-80F5-C208-8507058C3BBE}"/>
              </a:ext>
            </a:extLst>
          </p:cNvPr>
          <p:cNvSpPr txBox="1">
            <a:spLocks/>
          </p:cNvSpPr>
          <p:nvPr/>
        </p:nvSpPr>
        <p:spPr>
          <a:xfrm>
            <a:off x="352565" y="4435928"/>
            <a:ext cx="10797638" cy="437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775DC3-703A-44D5-DCC8-55BBD8A401B2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1150203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40B475EB-E602-512A-5B7B-70A4C77DFE8D}"/>
              </a:ext>
            </a:extLst>
          </p:cNvPr>
          <p:cNvSpPr txBox="1">
            <a:spLocks/>
          </p:cNvSpPr>
          <p:nvPr/>
        </p:nvSpPr>
        <p:spPr>
          <a:xfrm>
            <a:off x="941988" y="1900817"/>
            <a:ext cx="4348605" cy="50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25 Year Company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22C5CC-C986-0787-A7E8-EF95F4475BC8}"/>
              </a:ext>
            </a:extLst>
          </p:cNvPr>
          <p:cNvSpPr txBox="1">
            <a:spLocks/>
          </p:cNvSpPr>
          <p:nvPr/>
        </p:nvSpPr>
        <p:spPr>
          <a:xfrm>
            <a:off x="6367210" y="1854301"/>
            <a:ext cx="4316941" cy="88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n-US"/>
              <a:t>Long History of Profitability and Cash Positive Performance.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5B5E0-A8B3-FBC8-3D13-B6476DFD2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76" y="1931972"/>
            <a:ext cx="395552" cy="36512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22FF5C9-3552-60C8-34E8-3A047C9B7FE6}"/>
              </a:ext>
            </a:extLst>
          </p:cNvPr>
          <p:cNvSpPr txBox="1">
            <a:spLocks/>
          </p:cNvSpPr>
          <p:nvPr/>
        </p:nvSpPr>
        <p:spPr>
          <a:xfrm>
            <a:off x="962417" y="2654864"/>
            <a:ext cx="4256913" cy="529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Industry Leader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366CF7-F4A6-34EB-FDBC-E1C752298699}"/>
              </a:ext>
            </a:extLst>
          </p:cNvPr>
          <p:cNvSpPr txBox="1">
            <a:spLocks/>
          </p:cNvSpPr>
          <p:nvPr/>
        </p:nvSpPr>
        <p:spPr>
          <a:xfrm>
            <a:off x="6367210" y="2645618"/>
            <a:ext cx="4316941" cy="88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n-US"/>
              <a:t>Serving the Mobile Device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n-US"/>
              <a:t>Reverse Logistics Industry.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F80A76-95A0-4ACF-A0F8-63F96EABD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76" y="2723289"/>
            <a:ext cx="395552" cy="36512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A7691B-089F-CA35-E265-BAD4297B920F}"/>
              </a:ext>
            </a:extLst>
          </p:cNvPr>
          <p:cNvSpPr txBox="1">
            <a:spLocks/>
          </p:cNvSpPr>
          <p:nvPr/>
        </p:nvSpPr>
        <p:spPr>
          <a:xfrm>
            <a:off x="6367210" y="3441276"/>
            <a:ext cx="4316941" cy="88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n-US"/>
              <a:t>The Most Solutions Deployed in the Industry Worldwide.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BCC6D9-0683-DE73-260B-0BEC9F50F8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76" y="3518947"/>
            <a:ext cx="395552" cy="36512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8C608307-6233-7AB8-DC73-050E99E81989}"/>
              </a:ext>
            </a:extLst>
          </p:cNvPr>
          <p:cNvSpPr txBox="1">
            <a:spLocks/>
          </p:cNvSpPr>
          <p:nvPr/>
        </p:nvSpPr>
        <p:spPr>
          <a:xfrm>
            <a:off x="6367210" y="4185770"/>
            <a:ext cx="4316941" cy="88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n-US"/>
              <a:t>Compelling Net ROI Calculations for Customers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8A421E-D2CE-0DE8-3B20-057198734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76" y="4263441"/>
            <a:ext cx="395552" cy="36512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05E0068-B80E-AE2F-5DA2-D269571A7CD1}"/>
              </a:ext>
            </a:extLst>
          </p:cNvPr>
          <p:cNvSpPr txBox="1">
            <a:spLocks/>
          </p:cNvSpPr>
          <p:nvPr/>
        </p:nvSpPr>
        <p:spPr>
          <a:xfrm>
            <a:off x="6393146" y="4935113"/>
            <a:ext cx="4316941" cy="506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Automation with Proven Tech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152A25-9B63-98E4-A489-FF404ECBF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012" y="4993328"/>
            <a:ext cx="395552" cy="365125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0D9EE985-5047-C945-96CF-BCA85234B801}"/>
              </a:ext>
            </a:extLst>
          </p:cNvPr>
          <p:cNvSpPr txBox="1">
            <a:spLocks/>
          </p:cNvSpPr>
          <p:nvPr/>
        </p:nvSpPr>
        <p:spPr>
          <a:xfrm>
            <a:off x="6428810" y="5665788"/>
            <a:ext cx="4316941" cy="506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/>
              <a:t>Dedicated, Dependable Support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50E3DF-8881-C014-D330-A3F2C015E1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676" y="5724003"/>
            <a:ext cx="395552" cy="36512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FB07119-B756-6355-E405-BA2814AB98A8}"/>
              </a:ext>
            </a:extLst>
          </p:cNvPr>
          <p:cNvSpPr txBox="1">
            <a:spLocks/>
          </p:cNvSpPr>
          <p:nvPr/>
        </p:nvSpPr>
        <p:spPr>
          <a:xfrm>
            <a:off x="944333" y="3428519"/>
            <a:ext cx="4586968" cy="51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350+ Mil. Processed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2170D66-E4EE-777D-C04F-A379FE1102D5}"/>
              </a:ext>
            </a:extLst>
          </p:cNvPr>
          <p:cNvSpPr txBox="1">
            <a:spLocks/>
          </p:cNvSpPr>
          <p:nvPr/>
        </p:nvSpPr>
        <p:spPr>
          <a:xfrm>
            <a:off x="933580" y="4171914"/>
            <a:ext cx="4398357" cy="52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Minimal Cost to Change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EB5AC45-5F43-A836-0DAF-0605CED75B68}"/>
              </a:ext>
            </a:extLst>
          </p:cNvPr>
          <p:cNvSpPr txBox="1">
            <a:spLocks/>
          </p:cNvSpPr>
          <p:nvPr/>
        </p:nvSpPr>
        <p:spPr>
          <a:xfrm>
            <a:off x="933580" y="4893409"/>
            <a:ext cx="4268451" cy="534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Most Experienced Path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CD9B083-41FD-9036-0942-3A17757D39C7}"/>
              </a:ext>
            </a:extLst>
          </p:cNvPr>
          <p:cNvSpPr txBox="1">
            <a:spLocks/>
          </p:cNvSpPr>
          <p:nvPr/>
        </p:nvSpPr>
        <p:spPr>
          <a:xfrm>
            <a:off x="976610" y="5625941"/>
            <a:ext cx="4332330" cy="596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b="1"/>
              <a:t>Global Scalability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F99EC-A21D-783D-D457-6278B2DC3B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4" y="2001675"/>
            <a:ext cx="416053" cy="4160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77ECCC-E796-2341-4896-AC0A0B76CC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81" y="2751969"/>
            <a:ext cx="418339" cy="4160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A85AFA8-D14C-7422-5375-1AB74790FA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4" y="3528338"/>
            <a:ext cx="416053" cy="4160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3A3D52F-70A6-02A4-8E73-73CE43499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4" y="4275029"/>
            <a:ext cx="416053" cy="4160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20377A-5E96-99BF-703E-5E09A97BE3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4" y="5014321"/>
            <a:ext cx="416053" cy="4160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B554A0-33BD-B45D-01C7-422D97F2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24" y="5716389"/>
            <a:ext cx="416053" cy="4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2FCAE-967B-F238-F6DE-B5B982E4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5BAF58-06A5-6CD7-1D3F-039B9DC4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6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A6027E-EA5A-829A-05B8-DFF1AC86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439311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Our Team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5EAE6-C9CC-3478-D346-CE8FA7529BDC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2192000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8A5A37-1994-779D-21EF-71F7427E7DB8}"/>
              </a:ext>
            </a:extLst>
          </p:cNvPr>
          <p:cNvGrpSpPr/>
          <p:nvPr/>
        </p:nvGrpSpPr>
        <p:grpSpPr>
          <a:xfrm>
            <a:off x="915650" y="1403229"/>
            <a:ext cx="10318372" cy="5078441"/>
            <a:chOff x="1475049" y="1403229"/>
            <a:chExt cx="10318372" cy="507844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A5C8D4-BC58-2C73-426E-A81AAF151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6446" y="1403229"/>
              <a:ext cx="8503042" cy="507844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08F44F-223A-2F8F-3DB2-032DBC5B196C}"/>
                </a:ext>
              </a:extLst>
            </p:cNvPr>
            <p:cNvSpPr txBox="1"/>
            <p:nvPr/>
          </p:nvSpPr>
          <p:spPr>
            <a:xfrm>
              <a:off x="7358712" y="2771074"/>
              <a:ext cx="1192266" cy="1123712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20" r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ASIA,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Nanjing, China, 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Engineering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R&amp;D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7AE718B-7470-EB51-DAA9-65BC98AED9A0}"/>
                </a:ext>
              </a:extLst>
            </p:cNvPr>
            <p:cNvSpPr txBox="1"/>
            <p:nvPr/>
          </p:nvSpPr>
          <p:spPr>
            <a:xfrm>
              <a:off x="9385261" y="4419051"/>
              <a:ext cx="1560154" cy="1328023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20" r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ASIA,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Taipei, Taiwan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Sales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Engineering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Account Management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D6DF10-1E5E-4110-E243-D6594F1B2B3F}"/>
                </a:ext>
              </a:extLst>
            </p:cNvPr>
            <p:cNvSpPr txBox="1"/>
            <p:nvPr/>
          </p:nvSpPr>
          <p:spPr>
            <a:xfrm>
              <a:off x="1475049" y="3900764"/>
              <a:ext cx="1506922" cy="1328023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20" r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USA HQ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 panose="020B0604020202030204" pitchFamily="34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Silicon Valley, CA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Engineering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Sales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Account Management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C57262-968F-F941-8125-6D5B8525EC69}"/>
                </a:ext>
              </a:extLst>
            </p:cNvPr>
            <p:cNvSpPr txBox="1"/>
            <p:nvPr/>
          </p:nvSpPr>
          <p:spPr>
            <a:xfrm>
              <a:off x="9812864" y="3125326"/>
              <a:ext cx="1980557" cy="1123712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20" rIns="0" rtlCol="0" anchor="t">
              <a:spAutoFit/>
            </a:bodyPr>
            <a:lstStyle/>
            <a:p>
              <a:pPr defTabSz="457200"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ASIA,</a:t>
              </a: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 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 panose="020B0604020202030204" pitchFamily="34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Tokyo, Japan</a:t>
              </a:r>
              <a:endParaRPr lang="en-US" sz="1200" b="1" kern="0">
                <a:solidFill>
                  <a:schemeClr val="tx2">
                    <a:lumMod val="75000"/>
                  </a:schemeClr>
                </a:solidFill>
                <a:latin typeface="Helvetica" panose="020B0604020202030204" pitchFamily="34" charset="0"/>
                <a:cs typeface="Calibri"/>
              </a:endParaRPr>
            </a:p>
            <a:p>
              <a:pPr marL="171450" indent="-171450" defTabSz="457200">
                <a:buFont typeface="Arial" panose="020B0604020202020204" pitchFamily="34" charset="0"/>
                <a:buChar char="•"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Sales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Account Management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Onsite support</a:t>
              </a:r>
              <a:endParaRPr lang="en-US" sz="1200" kern="0">
                <a:solidFill>
                  <a:schemeClr val="tx2">
                    <a:lumMod val="75000"/>
                  </a:schemeClr>
                </a:solidFill>
                <a:latin typeface="Helvetica" panose="020B0604020202030204" pitchFamily="34" charset="0"/>
                <a:cs typeface="Calibri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7672202-E912-5728-7C16-5882E89A3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2211" y="3164259"/>
              <a:ext cx="586616" cy="97769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ABBEB2F-7741-EEEA-99FA-38FABA11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6447" y="2941776"/>
              <a:ext cx="447244" cy="74540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9200A2-A72D-82BA-3B29-EB90C5F632D9}"/>
                </a:ext>
              </a:extLst>
            </p:cNvPr>
            <p:cNvSpPr txBox="1"/>
            <p:nvPr/>
          </p:nvSpPr>
          <p:spPr>
            <a:xfrm>
              <a:off x="4564517" y="2319197"/>
              <a:ext cx="1255675" cy="1123712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20" r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EMEA,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London, UK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30204" pitchFamily="34" charset="0"/>
                </a:rPr>
                <a:t>Sales </a:t>
              </a:r>
            </a:p>
            <a:p>
              <a:pPr marL="171450" marR="0" lvl="0" indent="-1714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chemeClr val="tx2">
                      <a:lumMod val="75000"/>
                    </a:schemeClr>
                  </a:solidFill>
                  <a:latin typeface="Helvetica" panose="020B0604020202030204" pitchFamily="34" charset="0"/>
                </a:rPr>
                <a:t>Account Management</a:t>
              </a: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 panose="020B060402020203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B870737-1D76-6961-A008-96270C4AD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2923" y="3529661"/>
              <a:ext cx="447244" cy="7454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1B64393-F96D-1018-97AB-7FE1002C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701" y="3659241"/>
              <a:ext cx="447244" cy="7454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733B46B-2E0C-5A52-0EE4-C887AF956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7628" y="3894786"/>
              <a:ext cx="447244" cy="745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0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66D9C-D43A-6A0F-528B-19EC404A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03EC69-16B8-4345-5E21-B97602AA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7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150D00B-C94A-B6F9-CC40-D0D7DECB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376681"/>
            <a:ext cx="10753798" cy="599848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solidFill>
                  <a:srgbClr val="00B0F0"/>
                </a:solidFill>
              </a:rPr>
              <a:t>Gains from </a:t>
            </a:r>
            <a:r>
              <a:rPr lang="en-US" sz="4000" b="1">
                <a:solidFill>
                  <a:schemeClr val="tx1">
                    <a:lumMod val="50000"/>
                    <a:lumOff val="50000"/>
                  </a:schemeClr>
                </a:solidFill>
              </a:rPr>
              <a:t>the SMART Processing Platform</a:t>
            </a:r>
            <a:r>
              <a:rPr lang="en-US" sz="4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4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1CFE9F-42B9-4856-3FA0-FA38CFB682C8}"/>
              </a:ext>
            </a:extLst>
          </p:cNvPr>
          <p:cNvCxnSpPr>
            <a:cxnSpLocks/>
          </p:cNvCxnSpPr>
          <p:nvPr/>
        </p:nvCxnSpPr>
        <p:spPr>
          <a:xfrm>
            <a:off x="0" y="1240038"/>
            <a:ext cx="12192000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36D60D-A6AF-ABAC-0DC7-4F5BB2AB5B4D}"/>
              </a:ext>
            </a:extLst>
          </p:cNvPr>
          <p:cNvGrpSpPr/>
          <p:nvPr/>
        </p:nvGrpSpPr>
        <p:grpSpPr>
          <a:xfrm>
            <a:off x="713311" y="1519868"/>
            <a:ext cx="4504619" cy="2124322"/>
            <a:chOff x="713311" y="1519868"/>
            <a:chExt cx="4504619" cy="2124322"/>
          </a:xfrm>
        </p:grpSpPr>
        <p:pic>
          <p:nvPicPr>
            <p:cNvPr id="22" name="Picture 3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ABA4A906-8E05-7583-497F-ABF605DB3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311" y="1519868"/>
              <a:ext cx="4504619" cy="162604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DAB079-D072-D123-9359-FC9AC66E77BD}"/>
                </a:ext>
              </a:extLst>
            </p:cNvPr>
            <p:cNvSpPr txBox="1"/>
            <p:nvPr/>
          </p:nvSpPr>
          <p:spPr>
            <a:xfrm>
              <a:off x="1170024" y="3182524"/>
              <a:ext cx="3396820" cy="4616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B0F0"/>
                  </a:solidFill>
                </a:rPr>
                <a:t>76% Less </a:t>
              </a:r>
              <a:r>
                <a:rPr lang="en-US" sz="2400" b="1" i="1"/>
                <a:t>Labor Required</a:t>
              </a:r>
              <a:endParaRPr lang="en-US" sz="2400">
                <a:cs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EA838C-FC06-F578-7F01-27FCCF43D902}"/>
              </a:ext>
            </a:extLst>
          </p:cNvPr>
          <p:cNvGrpSpPr/>
          <p:nvPr/>
        </p:nvGrpSpPr>
        <p:grpSpPr>
          <a:xfrm>
            <a:off x="1731461" y="3834338"/>
            <a:ext cx="4051157" cy="2436830"/>
            <a:chOff x="931760" y="3790286"/>
            <a:chExt cx="4051157" cy="2436830"/>
          </a:xfrm>
        </p:grpSpPr>
        <p:pic>
          <p:nvPicPr>
            <p:cNvPr id="10" name="Picture 56" descr="A close up of a sign&#10;&#10;Description automatically generated">
              <a:extLst>
                <a:ext uri="{FF2B5EF4-FFF2-40B4-BE49-F238E27FC236}">
                  <a16:creationId xmlns:a16="http://schemas.microsoft.com/office/drawing/2014/main" id="{BC90188F-E8A4-E0F6-13C3-88D327F7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760" y="3790286"/>
              <a:ext cx="1936674" cy="24368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3D0C8-32B3-7B3B-7991-B23882D0951E}"/>
                </a:ext>
              </a:extLst>
            </p:cNvPr>
            <p:cNvSpPr txBox="1"/>
            <p:nvPr/>
          </p:nvSpPr>
          <p:spPr>
            <a:xfrm>
              <a:off x="2783765" y="4306334"/>
              <a:ext cx="2199152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B0F0"/>
                  </a:solidFill>
                </a:rPr>
                <a:t>Reduction </a:t>
              </a:r>
              <a:r>
                <a:rPr lang="en-US" sz="2400" b="1" i="1"/>
                <a:t>in</a:t>
              </a:r>
            </a:p>
            <a:p>
              <a:pPr algn="ctr"/>
              <a:r>
                <a:rPr lang="en-US" sz="2400" b="1" i="1">
                  <a:cs typeface="Calibri"/>
                </a:rPr>
                <a:t>Cost Per Unit</a:t>
              </a:r>
              <a:endParaRPr lang="en-US" sz="2400">
                <a:cs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C6CB5A-DF57-671E-2EA3-62C1A43AC383}"/>
              </a:ext>
            </a:extLst>
          </p:cNvPr>
          <p:cNvGrpSpPr/>
          <p:nvPr/>
        </p:nvGrpSpPr>
        <p:grpSpPr>
          <a:xfrm>
            <a:off x="5854035" y="1539681"/>
            <a:ext cx="5647226" cy="1873676"/>
            <a:chOff x="6175839" y="1551765"/>
            <a:chExt cx="5647226" cy="1873676"/>
          </a:xfrm>
        </p:grpSpPr>
        <p:pic>
          <p:nvPicPr>
            <p:cNvPr id="17" name="Picture 62" descr="A picture containing clock, room, drawing&#10;&#10;Description automatically generated">
              <a:extLst>
                <a:ext uri="{FF2B5EF4-FFF2-40B4-BE49-F238E27FC236}">
                  <a16:creationId xmlns:a16="http://schemas.microsoft.com/office/drawing/2014/main" id="{0531D65E-302B-1555-E0AB-C9A86BE3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4149" y="1551765"/>
              <a:ext cx="2588916" cy="18736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36D642-FADA-D116-FCAC-866E3D6A933F}"/>
                </a:ext>
              </a:extLst>
            </p:cNvPr>
            <p:cNvSpPr txBox="1"/>
            <p:nvPr/>
          </p:nvSpPr>
          <p:spPr>
            <a:xfrm>
              <a:off x="6175839" y="2002793"/>
              <a:ext cx="3396820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B0F0"/>
                  </a:solidFill>
                </a:rPr>
                <a:t>Quadruple </a:t>
              </a:r>
              <a:r>
                <a:rPr lang="en-US" sz="2400" b="1" i="1"/>
                <a:t>Increase</a:t>
              </a:r>
            </a:p>
            <a:p>
              <a:pPr algn="ctr"/>
              <a:r>
                <a:rPr lang="en-US" sz="2400" b="1" i="1"/>
                <a:t>in UPH </a:t>
              </a:r>
            </a:p>
            <a:p>
              <a:pPr algn="ctr"/>
              <a:r>
                <a:rPr lang="en-US" sz="2400" b="1" i="1"/>
                <a:t>(Units Per Hour)</a:t>
              </a:r>
              <a:endParaRPr lang="en-US" sz="2400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F773DE-3DC4-1A8A-FF6F-D8E2EAE2AD07}"/>
              </a:ext>
            </a:extLst>
          </p:cNvPr>
          <p:cNvGrpSpPr/>
          <p:nvPr/>
        </p:nvGrpSpPr>
        <p:grpSpPr>
          <a:xfrm>
            <a:off x="6095999" y="3644310"/>
            <a:ext cx="5077982" cy="2558595"/>
            <a:chOff x="6095999" y="3644310"/>
            <a:chExt cx="5077982" cy="25585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05F307-8972-F921-1246-158912BC0DE2}"/>
                </a:ext>
              </a:extLst>
            </p:cNvPr>
            <p:cNvSpPr txBox="1"/>
            <p:nvPr/>
          </p:nvSpPr>
          <p:spPr>
            <a:xfrm>
              <a:off x="7777161" y="5371908"/>
              <a:ext cx="339682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B0F0"/>
                  </a:solidFill>
                </a:rPr>
                <a:t>Greater </a:t>
              </a:r>
              <a:r>
                <a:rPr lang="en-US" sz="2400" b="1" i="1"/>
                <a:t>Accuracy in</a:t>
              </a:r>
            </a:p>
            <a:p>
              <a:pPr algn="ctr"/>
              <a:r>
                <a:rPr lang="en-US" sz="2400" b="1" i="1">
                  <a:cs typeface="Calibri"/>
                </a:rPr>
                <a:t>Processing Tasks</a:t>
              </a:r>
              <a:endParaRPr lang="en-US" sz="2400">
                <a:cs typeface="Calibri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743B92E-9537-FC59-54DD-9FA3D204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5999" y="3644310"/>
              <a:ext cx="5077981" cy="2155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00174-DA7C-114E-A010-3062DCBC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DA5D07-66E3-F403-03BC-7B5BB394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8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4E0E815-00F2-D1AA-4978-13D385917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439311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SMART Processing Platform</a:t>
            </a:r>
            <a:r>
              <a:rPr lang="en-US" sz="4400" b="1" baseline="300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4400" b="1">
                <a:solidFill>
                  <a:srgbClr val="00B0F0"/>
                </a:solidFill>
              </a:rPr>
              <a:t>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DD71D-19F9-BF57-C790-328B11F585E3}"/>
              </a:ext>
            </a:extLst>
          </p:cNvPr>
          <p:cNvSpPr txBox="1">
            <a:spLocks/>
          </p:cNvSpPr>
          <p:nvPr/>
        </p:nvSpPr>
        <p:spPr>
          <a:xfrm>
            <a:off x="437323" y="1816790"/>
            <a:ext cx="5950226" cy="182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/>
              <a:t>The SMART Processing Platform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/>
              <a:t> offers benefits through workflow improvements </a:t>
            </a:r>
          </a:p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/>
              <a:t>and intelligent technology applied at </a:t>
            </a:r>
          </a:p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en-US"/>
              <a:t>mission-critical touchpoints in an operation: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B2C76A-0492-2202-5651-ED14FE261EAF}"/>
              </a:ext>
            </a:extLst>
          </p:cNvPr>
          <p:cNvCxnSpPr>
            <a:cxnSpLocks/>
          </p:cNvCxnSpPr>
          <p:nvPr/>
        </p:nvCxnSpPr>
        <p:spPr>
          <a:xfrm>
            <a:off x="0" y="1340246"/>
            <a:ext cx="12192000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FF05123-029E-ACFE-E88D-96E652DE4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87" y="1760817"/>
            <a:ext cx="5754045" cy="24136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5790CC-B23D-AA3D-B780-C6D42979CA37}"/>
              </a:ext>
            </a:extLst>
          </p:cNvPr>
          <p:cNvGrpSpPr/>
          <p:nvPr/>
        </p:nvGrpSpPr>
        <p:grpSpPr>
          <a:xfrm>
            <a:off x="450575" y="4004589"/>
            <a:ext cx="11290851" cy="1891287"/>
            <a:chOff x="450575" y="3752801"/>
            <a:chExt cx="11290851" cy="18912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9CE941-59E6-B80F-809E-E88F3AD4A4D6}"/>
                </a:ext>
              </a:extLst>
            </p:cNvPr>
            <p:cNvSpPr/>
            <p:nvPr/>
          </p:nvSpPr>
          <p:spPr>
            <a:xfrm>
              <a:off x="450575" y="3752801"/>
              <a:ext cx="5250533" cy="18912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33% Accuracy increase </a:t>
              </a:r>
              <a:r>
                <a:rPr lang="en-US" sz="2000"/>
                <a:t>using robotic testing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15% Revenue gain </a:t>
              </a:r>
              <a:r>
                <a:rPr lang="en-US" sz="2000"/>
                <a:t>with AI grading solution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  <a:ea typeface="+mn-lt"/>
                  <a:cs typeface="+mn-lt"/>
                </a:rPr>
                <a:t>10%+ Higher offer </a:t>
              </a:r>
              <a:r>
                <a:rPr lang="en-US" sz="2000">
                  <a:ea typeface="+mn-lt"/>
                  <a:cs typeface="+mn-lt"/>
                </a:rPr>
                <a:t>for Buyback / Retention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85% Reduction</a:t>
              </a:r>
              <a:r>
                <a:rPr lang="en-US" sz="2000"/>
                <a:t> in NTF units to OEMs </a:t>
              </a:r>
              <a:endParaRPr lang="en-US" sz="2000">
                <a:cs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0559DE-185B-D1DF-F3D6-607E9EF6D1D6}"/>
                </a:ext>
              </a:extLst>
            </p:cNvPr>
            <p:cNvSpPr/>
            <p:nvPr/>
          </p:nvSpPr>
          <p:spPr>
            <a:xfrm>
              <a:off x="5791200" y="4214466"/>
              <a:ext cx="5950226" cy="142962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75% Labor reduction </a:t>
              </a:r>
              <a:r>
                <a:rPr lang="en-US" sz="2000"/>
                <a:t>with automation</a:t>
              </a:r>
              <a:endParaRPr lang="en-US" sz="2000">
                <a:cs typeface="Calibri" panose="020F0502020204030204"/>
              </a:endParaRP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400% Increase </a:t>
              </a:r>
              <a:r>
                <a:rPr lang="en-US" sz="2000"/>
                <a:t>in UPH</a:t>
              </a:r>
              <a:endParaRPr lang="en-US" sz="2000">
                <a:cs typeface="Calibri" panose="020F0502020204030204"/>
              </a:endParaRP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b="1">
                  <a:solidFill>
                    <a:srgbClr val="00B0F0"/>
                  </a:solidFill>
                </a:rPr>
                <a:t>10%+ Reusable Stock </a:t>
              </a:r>
              <a:r>
                <a:rPr lang="en-US" sz="2000"/>
                <a:t>– CPO, Warranty &amp; Insurance</a:t>
              </a:r>
              <a:endParaRPr lang="en-US" sz="2000"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7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CC939-7F83-2C92-615A-B3C4E5C7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F5DEEA7-2602-0C91-EBF9-F4E673292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40" y="0"/>
            <a:ext cx="5083308" cy="685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34BFFD-4823-7FF3-6454-92D8FB85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3293" y="6481670"/>
            <a:ext cx="500742" cy="365125"/>
          </a:xfrm>
        </p:spPr>
        <p:txBody>
          <a:bodyPr/>
          <a:lstStyle/>
          <a:p>
            <a:pPr algn="ctr"/>
            <a:fld id="{E8394BDF-2914-4B54-9CC9-716CF06B06CD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9</a:t>
            </a:fld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643351C-D611-3255-0282-F5EF0EB96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2" y="342489"/>
            <a:ext cx="9144000" cy="599848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SMART </a:t>
            </a:r>
            <a:r>
              <a:rPr lang="en-US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Receive</a:t>
            </a:r>
            <a:r>
              <a:rPr lang="en-US" sz="44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4400" b="1" baseline="30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1014E-49BD-7BFE-BA4D-AD3E22E59EEF}"/>
              </a:ext>
            </a:extLst>
          </p:cNvPr>
          <p:cNvSpPr txBox="1">
            <a:spLocks/>
          </p:cNvSpPr>
          <p:nvPr/>
        </p:nvSpPr>
        <p:spPr>
          <a:xfrm>
            <a:off x="632362" y="1214802"/>
            <a:ext cx="7156174" cy="932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/>
              <a:t>Streamlines the device receiving process at warehouses and processing centers, removing bottlenecks.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7E22B-F67C-3F3E-2409-B927B321236B}"/>
              </a:ext>
            </a:extLst>
          </p:cNvPr>
          <p:cNvSpPr txBox="1"/>
          <p:nvPr/>
        </p:nvSpPr>
        <p:spPr>
          <a:xfrm>
            <a:off x="632362" y="2146843"/>
            <a:ext cx="604194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Solution Type:</a:t>
            </a:r>
            <a:r>
              <a:rPr lang="en-US" sz="2000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 </a:t>
            </a: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Software &amp; Hardware</a:t>
            </a:r>
            <a:endParaRPr lang="en-US" sz="2000">
              <a:latin typeface="Helvetica" panose="020B0604020202030204" pitchFamily="34" charset="0"/>
              <a:cs typeface="Calibri"/>
            </a:endParaRPr>
          </a:p>
          <a:p>
            <a:endParaRPr lang="en-US" sz="1000" b="1">
              <a:latin typeface="Helvetica" panose="020B0604020202030204" pitchFamily="34" charset="0"/>
              <a:ea typeface="+mn-lt"/>
              <a:cs typeface="+mn-lt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Features:</a:t>
            </a:r>
            <a:endParaRPr lang="en-US" sz="2000" b="1">
              <a:solidFill>
                <a:srgbClr val="15A6DF"/>
              </a:solidFill>
              <a:latin typeface="Helvetica" panose="020B0604020202030204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Identifies devices/Adds to Inventory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Retrieves Device Disposition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Retrieves 3rd Party SMART Tests &amp; Grades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Data Clears Devices (Dynamically)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Charges Device Batteries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Loads Apps for Testing &amp; Grading</a:t>
            </a:r>
          </a:p>
          <a:p>
            <a:endParaRPr lang="en-US" sz="1000">
              <a:latin typeface="Helvetica" panose="020B0604020202030204" pitchFamily="34" charset="0"/>
              <a:cs typeface="Calibri"/>
            </a:endParaRPr>
          </a:p>
          <a:p>
            <a:r>
              <a:rPr lang="en-US" sz="2000" b="1">
                <a:solidFill>
                  <a:srgbClr val="15A6DF"/>
                </a:solidFill>
                <a:latin typeface="Helvetica" panose="020B0604020202030204" pitchFamily="34" charset="0"/>
                <a:ea typeface="+mn-lt"/>
                <a:cs typeface="+mn-lt"/>
              </a:rPr>
              <a:t>Benefits/Advantages:</a:t>
            </a:r>
            <a:endParaRPr lang="en-US" sz="2000" b="1">
              <a:solidFill>
                <a:srgbClr val="15A6DF"/>
              </a:solidFill>
              <a:latin typeface="Helvetica" panose="020B0604020202030204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Minimal Worker Interaction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Device-Adaptive (single-piece flow)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Helvetica" panose="020B0604020202030204" pitchFamily="34" charset="0"/>
                <a:ea typeface="+mn-lt"/>
                <a:cs typeface="+mn-lt"/>
              </a:rPr>
              <a:t>API Interaction with Client Systems</a:t>
            </a:r>
            <a:endParaRPr lang="en-US" sz="2000">
              <a:latin typeface="Helvetica" panose="020B0604020202030204" pitchFamily="34" charset="0"/>
              <a:cs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8199-0558-4B29-F8D9-08A9A46D9E40}"/>
              </a:ext>
            </a:extLst>
          </p:cNvPr>
          <p:cNvCxnSpPr>
            <a:cxnSpLocks/>
          </p:cNvCxnSpPr>
          <p:nvPr/>
        </p:nvCxnSpPr>
        <p:spPr>
          <a:xfrm>
            <a:off x="13252" y="1123374"/>
            <a:ext cx="8947868" cy="0"/>
          </a:xfrm>
          <a:prstGeom prst="line">
            <a:avLst/>
          </a:prstGeom>
          <a:noFill/>
          <a:ln w="19050" cap="flat" cmpd="sng" algn="ctr">
            <a:solidFill>
              <a:srgbClr val="15A6DF"/>
            </a:solidFill>
            <a:prstDash val="soli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6EDEC-9EA1-654A-40C6-729D5D660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56" y="4219989"/>
            <a:ext cx="3865581" cy="22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Assigned" ma:contentTypeID="0x010100D5B16A9CD074BC4590303423BADD2F3700A3AA99DB817BFB4E96FB63FA81190D2A" ma:contentTypeVersion="12" ma:contentTypeDescription="Default Content type to flag for Meta Data to be entered." ma:contentTypeScope="" ma:versionID="4cef2f65a041d8d9a192b6b31eb3e7f3">
  <xsd:schema xmlns:xsd="http://www.w3.org/2001/XMLSchema" xmlns:xs="http://www.w3.org/2001/XMLSchema" xmlns:p="http://schemas.microsoft.com/office/2006/metadata/properties" xmlns:ns2="5ebde2f7-0f81-4a11-9c9b-dad87f139785" xmlns:ns3="ec07dd54-ec65-4f10-80e5-b1744c16dc05" targetNamespace="http://schemas.microsoft.com/office/2006/metadata/properties" ma:root="true" ma:fieldsID="f6cb9562a111e8eec2b5e77cdffa7b12" ns2:_="" ns3:_="">
    <xsd:import namespace="5ebde2f7-0f81-4a11-9c9b-dad87f139785"/>
    <xsd:import namespace="ec07dd54-ec65-4f10-80e5-b1744c16dc05"/>
    <xsd:element name="properties">
      <xsd:complexType>
        <xsd:sequence>
          <xsd:element name="documentManagement">
            <xsd:complexType>
              <xsd:all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UpdatedFile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de2f7-0f81-4a11-9c9b-dad87f139785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7355b8b-b6f1-490b-80be-49d243f8b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pdatedFile_x003f_" ma:index="16" nillable="true" ma:displayName="Needs Updating?" ma:description="Is file still valid and provides current/accurate information?" ma:format="Dropdown" ma:internalName="UpdatedFile_x003f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7dd54-ec65-4f10-80e5-b1744c16dc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8f6be20-326a-4508-a9fa-bc60067330f8}" ma:internalName="TaxCatchAll" ma:showField="CatchAllData" ma:web="ec07dd54-ec65-4f10-80e5-b1744c16d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07dd54-ec65-4f10-80e5-b1744c16dc05" xsi:nil="true"/>
    <lcf76f155ced4ddcb4097134ff3c332f xmlns="5ebde2f7-0f81-4a11-9c9b-dad87f139785">
      <Terms xmlns="http://schemas.microsoft.com/office/infopath/2007/PartnerControls"/>
    </lcf76f155ced4ddcb4097134ff3c332f>
    <UpdatedFile_x003f_ xmlns="5ebde2f7-0f81-4a11-9c9b-dad87f1397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C1756-0D47-4CEA-875C-4A3E3CF39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de2f7-0f81-4a11-9c9b-dad87f139785"/>
    <ds:schemaRef ds:uri="ec07dd54-ec65-4f10-80e5-b1744c16d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D91AF-058E-486E-8A1F-C1BDA5446CF2}">
  <ds:schemaRefs>
    <ds:schemaRef ds:uri="http://schemas.microsoft.com/office/infopath/2007/PartnerControls"/>
    <ds:schemaRef ds:uri="5ebde2f7-0f81-4a11-9c9b-dad87f13978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ec07dd54-ec65-4f10-80e5-b1744c16dc05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0E46688-53F0-4A7C-A373-10CF03EFC2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739</Words>
  <Application>Microsoft Macintosh PowerPoint</Application>
  <PresentationFormat>Widescreen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Headline (40pt Size)</dc:title>
  <dc:creator>Bruce Brunger</dc:creator>
  <cp:lastModifiedBy>Brad Treese</cp:lastModifiedBy>
  <cp:revision>4</cp:revision>
  <cp:lastPrinted>2024-02-23T16:12:29Z</cp:lastPrinted>
  <dcterms:created xsi:type="dcterms:W3CDTF">2021-09-17T18:12:55Z</dcterms:created>
  <dcterms:modified xsi:type="dcterms:W3CDTF">2024-09-25T01:06:18Z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0x010100D5B16A9CD074BC4590303423BADD2F3700A3AA99DB817BFB4E96FB63FA81190D2A</vt:lpwstr>
  </property>
  <property fmtid="{D5CDD505-2E9C-101B-9397-08002B2CF9AE}" pid="3" name="MediaServiceImageTags">
    <vt:lpwstr/>
  </property>
</Properties>
</file>